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1"/>
  </p:notesMasterIdLst>
  <p:sldIdLst>
    <p:sldId id="256" r:id="rId2"/>
    <p:sldId id="302" r:id="rId3"/>
    <p:sldId id="303" r:id="rId4"/>
    <p:sldId id="304" r:id="rId5"/>
    <p:sldId id="308" r:id="rId6"/>
    <p:sldId id="305" r:id="rId7"/>
    <p:sldId id="306" r:id="rId8"/>
    <p:sldId id="307" r:id="rId9"/>
    <p:sldId id="309" r:id="rId10"/>
    <p:sldId id="310" r:id="rId11"/>
    <p:sldId id="311" r:id="rId12"/>
    <p:sldId id="312" r:id="rId13"/>
    <p:sldId id="313" r:id="rId14"/>
    <p:sldId id="314" r:id="rId15"/>
    <p:sldId id="315" r:id="rId16"/>
    <p:sldId id="317" r:id="rId17"/>
    <p:sldId id="316" r:id="rId18"/>
    <p:sldId id="318" r:id="rId19"/>
    <p:sldId id="319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278"/>
    <p:restoredTop sz="95888"/>
  </p:normalViewPr>
  <p:slideViewPr>
    <p:cSldViewPr snapToGrid="0" snapToObjects="1">
      <p:cViewPr>
        <p:scale>
          <a:sx n="120" d="100"/>
          <a:sy n="120" d="100"/>
        </p:scale>
        <p:origin x="544" y="-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15A1CC-ACDD-704E-8698-C6E1792162B7}" type="datetimeFigureOut">
              <a:rPr lang="en-US" smtClean="0"/>
              <a:t>8/26/21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487419-D691-E04A-B1A2-6B661B7B46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4499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 science is the application of computational and statistical techniques to address or gain insight into some problem in the real world. </a:t>
            </a:r>
          </a:p>
          <a:p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Computational 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Statisticals</a:t>
            </a:r>
            <a:r>
              <a:rPr lang="en-US" dirty="0"/>
              <a:t> </a:t>
            </a:r>
          </a:p>
          <a:p>
            <a:pPr marL="171450" indent="-171450">
              <a:buFontTx/>
              <a:buChar char="-"/>
            </a:pPr>
            <a:r>
              <a:rPr lang="en-US" dirty="0"/>
              <a:t>Real world problems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487419-D691-E04A-B1A2-6B661B7B464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52012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August 2021: from 1</a:t>
            </a:r>
            <a:r>
              <a:rPr lang="en-US" sz="1200" baseline="30000" dirty="0"/>
              <a:t>st</a:t>
            </a:r>
            <a:r>
              <a:rPr lang="en-US" sz="1200" dirty="0"/>
              <a:t> to 31</a:t>
            </a:r>
            <a:r>
              <a:rPr lang="en-US" sz="1200" baseline="30000" dirty="0"/>
              <a:t>st</a:t>
            </a:r>
            <a:r>
              <a:rPr lang="en-US" sz="1200" dirty="0"/>
              <a:t>;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-40 to 100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487419-D691-E04A-B1A2-6B661B7B464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3882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487419-D691-E04A-B1A2-6B661B7B464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7281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487419-D691-E04A-B1A2-6B661B7B464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6393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/>
              <a:pPr/>
              <a:t>8/26/21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8/26/21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/>
              <a:pPr/>
              <a:t>8/26/21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8/26/21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/>
              <a:pPr/>
              <a:t>8/26/21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8/26/21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8/26/21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8/26/21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8/26/21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/>
              <a:pPr/>
              <a:t>8/26/21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8/26/21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61BEF0D-F0BB-DE4B-95CE-6DB70DBA9567}" type="datetimeFigureOut">
              <a:rPr lang="en-US"/>
              <a:pPr/>
              <a:t>8/26/21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"/><Relationship Id="rId2" Type="http://schemas.openxmlformats.org/officeDocument/2006/relationships/image" Target="../media/image6.t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765AB5-53A9-9F40-AFC7-91A8BD946BC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Data and attribute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053137F-1C26-B44E-BE57-C77E712AEF2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1"/>
                </a:solidFill>
              </a:rPr>
              <a:t>Beiyu</a:t>
            </a:r>
            <a:r>
              <a:rPr lang="en-US" dirty="0">
                <a:solidFill>
                  <a:schemeClr val="tx1"/>
                </a:solidFill>
              </a:rPr>
              <a:t> Lin</a:t>
            </a:r>
          </a:p>
        </p:txBody>
      </p:sp>
    </p:spTree>
    <p:extLst>
      <p:ext uri="{BB962C8B-B14F-4D97-AF65-F5344CB8AC3E}">
        <p14:creationId xmlns:p14="http://schemas.microsoft.com/office/powerpoint/2010/main" val="10953523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7C348-E924-0A4B-B167-F6C6357F6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Critiques of the attribute categorization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AABDD9-F786-664E-AB79-DAEEC9BF59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842656"/>
            <a:ext cx="11029615" cy="4724400"/>
          </a:xfrm>
        </p:spPr>
        <p:txBody>
          <a:bodyPr>
            <a:normAutofit/>
          </a:bodyPr>
          <a:lstStyle/>
          <a:p>
            <a:pPr lvl="1"/>
            <a:r>
              <a:rPr lang="en-US" sz="2200" dirty="0"/>
              <a:t> Incomplete </a:t>
            </a:r>
          </a:p>
          <a:p>
            <a:pPr marL="324000" lvl="1" indent="0">
              <a:buNone/>
            </a:pPr>
            <a:r>
              <a:rPr lang="en-US" sz="1800" dirty="0"/>
              <a:t>– Partially ordered (e.g. missing values)</a:t>
            </a:r>
          </a:p>
          <a:p>
            <a:pPr marL="324000" lvl="1" indent="0">
              <a:buNone/>
            </a:pPr>
            <a:r>
              <a:rPr lang="en-US" sz="1800" dirty="0"/>
              <a:t>– Partial membership </a:t>
            </a:r>
          </a:p>
          <a:p>
            <a:pPr marL="324000" lvl="1" indent="0">
              <a:buNone/>
            </a:pPr>
            <a:r>
              <a:rPr lang="en-US" sz="1800" dirty="0"/>
              <a:t>–  Asymmetric binary </a:t>
            </a:r>
          </a:p>
          <a:p>
            <a:pPr marL="324000" lvl="1" indent="0">
              <a:buNone/>
            </a:pPr>
            <a:r>
              <a:rPr lang="en-US" sz="1800" dirty="0"/>
              <a:t>– Cyclical (e.g., daily routines) </a:t>
            </a:r>
          </a:p>
          <a:p>
            <a:pPr marL="324000" lvl="1" indent="0">
              <a:buNone/>
            </a:pPr>
            <a:r>
              <a:rPr lang="en-US" sz="1800" dirty="0"/>
              <a:t>– Multivariate </a:t>
            </a:r>
          </a:p>
          <a:p>
            <a:pPr marL="324000" lvl="1" indent="0">
              <a:buNone/>
            </a:pPr>
            <a:r>
              <a:rPr lang="en-US" sz="1800" dirty="0"/>
              <a:t>– Relationships between the data (auto-correlations; not independent; not from an identical distribution)</a:t>
            </a:r>
          </a:p>
          <a:p>
            <a:pPr lvl="1">
              <a:buFont typeface="Wingdings" pitchFamily="2" charset="2"/>
              <a:buChar char="§"/>
            </a:pPr>
            <a:r>
              <a:rPr lang="en-US" sz="2400" dirty="0"/>
              <a:t>Real data is </a:t>
            </a:r>
            <a:r>
              <a:rPr lang="en-US" sz="2400" dirty="0">
                <a:solidFill>
                  <a:srgbClr val="00B0F0"/>
                </a:solidFill>
              </a:rPr>
              <a:t>approximate and noisy </a:t>
            </a:r>
          </a:p>
          <a:p>
            <a:pPr marL="324000" lvl="1" indent="0">
              <a:buNone/>
            </a:pPr>
            <a:r>
              <a:rPr lang="en-US" sz="1800" dirty="0"/>
              <a:t>– may not recognize the proper attribute types </a:t>
            </a:r>
          </a:p>
          <a:p>
            <a:pPr marL="324000" lvl="1" indent="0">
              <a:buNone/>
            </a:pPr>
            <a:r>
              <a:rPr lang="en-US" sz="1800" dirty="0"/>
              <a:t>– approximate one attribute type by another</a:t>
            </a:r>
          </a:p>
        </p:txBody>
      </p:sp>
      <p:grpSp>
        <p:nvGrpSpPr>
          <p:cNvPr id="4" name="Group">
            <a:extLst>
              <a:ext uri="{FF2B5EF4-FFF2-40B4-BE49-F238E27FC236}">
                <a16:creationId xmlns:a16="http://schemas.microsoft.com/office/drawing/2014/main" id="{625DE153-3A37-3146-907D-08EE42CF1E31}"/>
              </a:ext>
            </a:extLst>
          </p:cNvPr>
          <p:cNvGrpSpPr/>
          <p:nvPr/>
        </p:nvGrpSpPr>
        <p:grpSpPr>
          <a:xfrm>
            <a:off x="5190616" y="2274806"/>
            <a:ext cx="6558040" cy="2308388"/>
            <a:chOff x="3085423" y="0"/>
            <a:chExt cx="9156460" cy="2772873"/>
          </a:xfrm>
        </p:grpSpPr>
        <p:pic>
          <p:nvPicPr>
            <p:cNvPr id="6" name="Image" descr="Image">
              <a:extLst>
                <a:ext uri="{FF2B5EF4-FFF2-40B4-BE49-F238E27FC236}">
                  <a16:creationId xmlns:a16="http://schemas.microsoft.com/office/drawing/2014/main" id="{CB7F1DC9-70D6-AD4B-9322-B980C310D1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85423" y="0"/>
              <a:ext cx="4159309" cy="277287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" name="Image" descr="Image">
              <a:extLst>
                <a:ext uri="{FF2B5EF4-FFF2-40B4-BE49-F238E27FC236}">
                  <a16:creationId xmlns:a16="http://schemas.microsoft.com/office/drawing/2014/main" id="{68D29D8B-CF31-A94C-9E94-C05ED28584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88122" y="0"/>
              <a:ext cx="4653761" cy="27607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1763459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7C348-E924-0A4B-B167-F6C6357F6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Messages for Attribute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AABDD9-F786-664E-AB79-DAEEC9BF59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981200"/>
            <a:ext cx="11029615" cy="444730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Choose the operations that are “</a:t>
            </a:r>
            <a:r>
              <a:rPr lang="en-US" sz="2400" dirty="0">
                <a:solidFill>
                  <a:srgbClr val="00B0F0"/>
                </a:solidFill>
              </a:rPr>
              <a:t>meaningful</a:t>
            </a:r>
            <a:r>
              <a:rPr lang="en-US" sz="2400" dirty="0"/>
              <a:t>” for the type of data</a:t>
            </a:r>
          </a:p>
          <a:p>
            <a:pPr marL="324000" lvl="1" indent="0">
              <a:buNone/>
            </a:pPr>
            <a:r>
              <a:rPr lang="en-US" sz="2000" dirty="0"/>
              <a:t>– distinctness, order, intervals, and ratios are only four properties of data </a:t>
            </a:r>
          </a:p>
          <a:p>
            <a:pPr marL="324000" lvl="1" indent="0">
              <a:buNone/>
            </a:pPr>
            <a:r>
              <a:rPr lang="en-US" sz="2000" dirty="0"/>
              <a:t>– the data type you see </a:t>
            </a:r>
          </a:p>
          <a:p>
            <a:pPr marL="324000" lvl="1" indent="0">
              <a:buNone/>
            </a:pPr>
            <a:r>
              <a:rPr lang="en-US" sz="2000" dirty="0"/>
              <a:t>– may not capture the full information or may suggest hidden properties</a:t>
            </a:r>
          </a:p>
          <a:p>
            <a:pPr marL="324000" lvl="1" indent="0">
              <a:buNone/>
            </a:pPr>
            <a:r>
              <a:rPr lang="en-US" sz="2000" dirty="0"/>
              <a:t>– analysis may depend on other properties of the data (e.g., many statistical analyses depend only on the distribution) </a:t>
            </a:r>
          </a:p>
          <a:p>
            <a:pPr marL="324000" lvl="1" indent="0">
              <a:buNone/>
            </a:pPr>
            <a:r>
              <a:rPr lang="en-US" sz="2000" dirty="0"/>
              <a:t>– it may vary in different domains. </a:t>
            </a:r>
          </a:p>
        </p:txBody>
      </p:sp>
    </p:spTree>
    <p:extLst>
      <p:ext uri="{BB962C8B-B14F-4D97-AF65-F5344CB8AC3E}">
        <p14:creationId xmlns:p14="http://schemas.microsoft.com/office/powerpoint/2010/main" val="34921529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7C348-E924-0A4B-B167-F6C6357F6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Important Characteristics of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AABDD9-F786-664E-AB79-DAEEC9BF59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200" dirty="0"/>
              <a:t>Dimensionality (number of attributes) -- high dimensional data brings some challenges  </a:t>
            </a:r>
          </a:p>
          <a:p>
            <a:pPr marL="324000" lvl="1" indent="0">
              <a:buNone/>
            </a:pPr>
            <a:r>
              <a:rPr lang="en-US" sz="2200" dirty="0"/>
              <a:t>		</a:t>
            </a:r>
            <a:r>
              <a:rPr lang="en-US" sz="1800" dirty="0"/>
              <a:t>(e.g., using genes as attribute while studying health related problems)</a:t>
            </a:r>
          </a:p>
          <a:p>
            <a:r>
              <a:rPr lang="en-US" sz="2200" dirty="0"/>
              <a:t>Sparsity  -- only presence counts </a:t>
            </a:r>
          </a:p>
          <a:p>
            <a:pPr marL="324000" lvl="1" indent="0">
              <a:buNone/>
            </a:pPr>
            <a:r>
              <a:rPr lang="en-US" sz="1800" dirty="0"/>
              <a:t>		(e.g., the GPS based traffic trajectory data)</a:t>
            </a:r>
          </a:p>
          <a:p>
            <a:r>
              <a:rPr lang="en-US" sz="2200" dirty="0"/>
              <a:t>Resolution – patterns depend on the scale </a:t>
            </a:r>
          </a:p>
          <a:p>
            <a:r>
              <a:rPr lang="en-US" sz="2200" dirty="0"/>
              <a:t>Size of data</a:t>
            </a:r>
          </a:p>
        </p:txBody>
      </p:sp>
      <p:pic>
        <p:nvPicPr>
          <p:cNvPr id="1026" name="Picture 2" descr="Travel Time Estimation of a Path using Sparse Trajectories - Microsoft  Research">
            <a:extLst>
              <a:ext uri="{FF2B5EF4-FFF2-40B4-BE49-F238E27FC236}">
                <a16:creationId xmlns:a16="http://schemas.microsoft.com/office/drawing/2014/main" id="{22293D54-41E2-AA4B-BA62-0906FA78AA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700"/>
          <a:stretch/>
        </p:blipFill>
        <p:spPr bwMode="auto">
          <a:xfrm>
            <a:off x="7528592" y="3729683"/>
            <a:ext cx="4217439" cy="2426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73713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7C348-E924-0A4B-B167-F6C6357F6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data sets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AABDD9-F786-664E-AB79-DAEEC9BF59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95594" y="2255868"/>
            <a:ext cx="4170916" cy="3678303"/>
          </a:xfrm>
        </p:spPr>
        <p:txBody>
          <a:bodyPr>
            <a:noAutofit/>
          </a:bodyPr>
          <a:lstStyle/>
          <a:p>
            <a:r>
              <a:rPr lang="en-US" sz="2400" dirty="0"/>
              <a:t>Record </a:t>
            </a:r>
          </a:p>
          <a:p>
            <a:pPr marL="324000" lvl="1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– Data Matrix </a:t>
            </a:r>
          </a:p>
          <a:p>
            <a:pPr marL="324000" lvl="1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– Document Data </a:t>
            </a:r>
          </a:p>
          <a:p>
            <a:pPr marL="324000" lvl="1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– Transaction Data </a:t>
            </a:r>
          </a:p>
          <a:p>
            <a:pPr marL="324000" lvl="1" indent="0">
              <a:spcBef>
                <a:spcPts val="0"/>
              </a:spcBef>
              <a:spcAft>
                <a:spcPts val="0"/>
              </a:spcAft>
              <a:buNone/>
            </a:pPr>
            <a:endParaRPr lang="en-US" sz="2400" dirty="0"/>
          </a:p>
          <a:p>
            <a:r>
              <a:rPr lang="en-US" sz="2400" dirty="0"/>
              <a:t>Graph </a:t>
            </a:r>
          </a:p>
          <a:p>
            <a:pPr marL="324000" lvl="1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– World Wide Web </a:t>
            </a:r>
          </a:p>
          <a:p>
            <a:pPr marL="324000" lvl="1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– Molecular Structures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0340E95-89CA-7E4B-A704-3D409DB9226B}"/>
              </a:ext>
            </a:extLst>
          </p:cNvPr>
          <p:cNvSpPr/>
          <p:nvPr/>
        </p:nvSpPr>
        <p:spPr>
          <a:xfrm>
            <a:off x="6525492" y="2255868"/>
            <a:ext cx="4849091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§"/>
            </a:pPr>
            <a:r>
              <a:rPr lang="en-US" sz="2400" dirty="0"/>
              <a:t>Ordered </a:t>
            </a:r>
          </a:p>
          <a:p>
            <a:pPr lvl="1"/>
            <a:r>
              <a:rPr lang="en-US" sz="2400" dirty="0"/>
              <a:t>– Spatial Data </a:t>
            </a:r>
          </a:p>
          <a:p>
            <a:pPr lvl="1"/>
            <a:r>
              <a:rPr lang="en-US" sz="2400" dirty="0"/>
              <a:t>– Temporal Data </a:t>
            </a:r>
          </a:p>
          <a:p>
            <a:pPr lvl="1"/>
            <a:r>
              <a:rPr lang="en-US" sz="2400" dirty="0"/>
              <a:t>– Sequential Data (e.g., IoT data)</a:t>
            </a:r>
          </a:p>
          <a:p>
            <a:pPr lvl="1"/>
            <a:r>
              <a:rPr lang="en-US" sz="2400" dirty="0"/>
              <a:t>– Genetic Sequence Data</a:t>
            </a:r>
          </a:p>
        </p:txBody>
      </p:sp>
    </p:spTree>
    <p:extLst>
      <p:ext uri="{BB962C8B-B14F-4D97-AF65-F5344CB8AC3E}">
        <p14:creationId xmlns:p14="http://schemas.microsoft.com/office/powerpoint/2010/main" val="16273214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7C348-E924-0A4B-B167-F6C6357F6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Record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AABDD9-F786-664E-AB79-DAEEC9BF59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841060"/>
            <a:ext cx="6844844" cy="1587940"/>
          </a:xfrm>
        </p:spPr>
        <p:txBody>
          <a:bodyPr>
            <a:normAutofit/>
          </a:bodyPr>
          <a:lstStyle/>
          <a:p>
            <a:r>
              <a:rPr lang="en-US" sz="2400" dirty="0"/>
              <a:t>a collection of records, each of which consists of a fixed set of attributes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1C64823-20F1-0D49-ABDB-37F69AC4108A}"/>
              </a:ext>
            </a:extLst>
          </p:cNvPr>
          <p:cNvGrpSpPr/>
          <p:nvPr/>
        </p:nvGrpSpPr>
        <p:grpSpPr>
          <a:xfrm>
            <a:off x="8215155" y="2111224"/>
            <a:ext cx="2453543" cy="4457700"/>
            <a:chOff x="8464061" y="2180496"/>
            <a:chExt cx="2453543" cy="4457700"/>
          </a:xfrm>
        </p:grpSpPr>
        <p:pic>
          <p:nvPicPr>
            <p:cNvPr id="5" name="Picture 4" descr="A picture containing chart&#10;&#10;Description automatically generated">
              <a:extLst>
                <a:ext uri="{FF2B5EF4-FFF2-40B4-BE49-F238E27FC236}">
                  <a16:creationId xmlns:a16="http://schemas.microsoft.com/office/drawing/2014/main" id="{B19D28CA-6690-8C4C-8F79-BE297AE797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6772"/>
            <a:stretch/>
          </p:blipFill>
          <p:spPr>
            <a:xfrm>
              <a:off x="9495692" y="2180496"/>
              <a:ext cx="1421912" cy="4457700"/>
            </a:xfrm>
            <a:prstGeom prst="rect">
              <a:avLst/>
            </a:prstGeom>
          </p:spPr>
        </p:pic>
        <p:pic>
          <p:nvPicPr>
            <p:cNvPr id="6" name="Picture 5" descr="A picture containing chart&#10;&#10;Description automatically generated">
              <a:extLst>
                <a:ext uri="{FF2B5EF4-FFF2-40B4-BE49-F238E27FC236}">
                  <a16:creationId xmlns:a16="http://schemas.microsoft.com/office/drawing/2014/main" id="{9ADE87BB-87D3-154F-B224-955F87F4A5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66142"/>
            <a:stretch/>
          </p:blipFill>
          <p:spPr>
            <a:xfrm>
              <a:off x="8464061" y="2180496"/>
              <a:ext cx="1113693" cy="44577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0339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7C348-E924-0A4B-B167-F6C6357F6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Matrix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AABDD9-F786-664E-AB79-DAEEC9BF59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4757" y="2065989"/>
            <a:ext cx="11029615" cy="1470177"/>
          </a:xfrm>
        </p:spPr>
        <p:txBody>
          <a:bodyPr>
            <a:noAutofit/>
          </a:bodyPr>
          <a:lstStyle/>
          <a:p>
            <a:pPr algn="just"/>
            <a:r>
              <a:rPr lang="en-US" sz="2200" dirty="0"/>
              <a:t>with same fixed set of attributes and multiple objects. </a:t>
            </a:r>
          </a:p>
          <a:p>
            <a:pPr algn="just"/>
            <a:r>
              <a:rPr lang="en-US" sz="2200" dirty="0"/>
              <a:t>data set can be represented by an m (rows) by n (columns) matrix</a:t>
            </a:r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7C133BA5-DD3E-4A47-BCE8-7E6C289ACB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5068" y="3886200"/>
            <a:ext cx="9801056" cy="2726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2856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7C348-E924-0A4B-B167-F6C6357F6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Document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AABDD9-F786-664E-AB79-DAEEC9BF59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856756"/>
            <a:ext cx="10859441" cy="1572244"/>
          </a:xfrm>
        </p:spPr>
        <p:txBody>
          <a:bodyPr>
            <a:noAutofit/>
          </a:bodyPr>
          <a:lstStyle/>
          <a:p>
            <a:r>
              <a:rPr lang="en-US" sz="2200" dirty="0"/>
              <a:t>Each document becomes a ‘term’ vector (or word-based)</a:t>
            </a:r>
          </a:p>
          <a:p>
            <a:pPr marL="324000" lvl="1" indent="0">
              <a:buNone/>
            </a:pPr>
            <a:r>
              <a:rPr lang="en-US" sz="1800" dirty="0"/>
              <a:t>– each term/word is an attribute of the vector </a:t>
            </a:r>
          </a:p>
          <a:p>
            <a:pPr marL="324000" lvl="1" indent="0">
              <a:buNone/>
            </a:pPr>
            <a:r>
              <a:rPr lang="en-US" sz="1800" dirty="0"/>
              <a:t>– the value of each attribute is the number of times this term / word occurs in the document.</a:t>
            </a:r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75E59612-38BB-6748-9582-6CB2A45BBD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5746" y="3314735"/>
            <a:ext cx="7347528" cy="3440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2199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7C348-E924-0A4B-B167-F6C6357F6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Transaction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AABDD9-F786-664E-AB79-DAEEC9BF59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875696"/>
            <a:ext cx="10696408" cy="2100559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A special type of data, where 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500" dirty="0"/>
          </a:p>
          <a:p>
            <a:pPr marL="324000" lvl="1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/>
              <a:t>– each transaction involves a set of items. </a:t>
            </a:r>
          </a:p>
          <a:p>
            <a:pPr marL="324000" lvl="1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/>
              <a:t>– for example, a person went for a grocery shopping.</a:t>
            </a:r>
          </a:p>
          <a:p>
            <a:pPr marL="324000" lvl="1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	 a. the set of products purchased is a transaction, </a:t>
            </a:r>
          </a:p>
          <a:p>
            <a:pPr marL="324000" lvl="1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	 b. the individual products that were purchased are the items. </a:t>
            </a:r>
          </a:p>
          <a:p>
            <a:pPr marL="324000" lvl="1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/>
              <a:t>– can also represented as record data </a:t>
            </a:r>
          </a:p>
        </p:txBody>
      </p:sp>
      <p:pic>
        <p:nvPicPr>
          <p:cNvPr id="5" name="Picture 4" descr="Text&#10;&#10;Description automatically generated with medium confidence">
            <a:extLst>
              <a:ext uri="{FF2B5EF4-FFF2-40B4-BE49-F238E27FC236}">
                <a16:creationId xmlns:a16="http://schemas.microsoft.com/office/drawing/2014/main" id="{1C66AAB7-D792-C04B-A370-2D3742F66F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8096" y="4217931"/>
            <a:ext cx="5092137" cy="2615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719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7C348-E924-0A4B-B167-F6C6357F6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Data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AABDD9-F786-664E-AB79-DAEEC9BF59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975935"/>
            <a:ext cx="8562808" cy="576559"/>
          </a:xfrm>
        </p:spPr>
        <p:txBody>
          <a:bodyPr>
            <a:normAutofit/>
          </a:bodyPr>
          <a:lstStyle/>
          <a:p>
            <a:r>
              <a:rPr lang="en-US" sz="2400" dirty="0"/>
              <a:t>Examples: Generic graph, a molecule, and webpages 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81C489C8-CED1-5448-988A-2BE87A6283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4" b="2397"/>
          <a:stretch/>
        </p:blipFill>
        <p:spPr>
          <a:xfrm>
            <a:off x="1957679" y="2552494"/>
            <a:ext cx="7186321" cy="360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0737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7C348-E924-0A4B-B167-F6C6357F6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IOT DATA</a:t>
            </a:r>
          </a:p>
        </p:txBody>
      </p:sp>
      <p:graphicFrame>
        <p:nvGraphicFramePr>
          <p:cNvPr id="4" name="Table">
            <a:extLst>
              <a:ext uri="{FF2B5EF4-FFF2-40B4-BE49-F238E27FC236}">
                <a16:creationId xmlns:a16="http://schemas.microsoft.com/office/drawing/2014/main" id="{8A66EA04-0D88-374A-A868-58A711B0088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07556459"/>
              </p:ext>
            </p:extLst>
          </p:nvPr>
        </p:nvGraphicFramePr>
        <p:xfrm>
          <a:off x="5261384" y="2895684"/>
          <a:ext cx="6668075" cy="3260160"/>
        </p:xfrm>
        <a:graphic>
          <a:graphicData uri="http://schemas.openxmlformats.org/drawingml/2006/table">
            <a:tbl>
              <a:tblPr/>
              <a:tblGrid>
                <a:gridCol w="14436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57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602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743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13103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01280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2011-06-13</a:t>
                      </a:r>
                    </a:p>
                  </a:txBody>
                  <a:tcPr marL="63500" marR="63500" marT="0" marB="0" anchor="b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21:48:43</a:t>
                      </a:r>
                    </a:p>
                  </a:txBody>
                  <a:tcPr marL="63500" marR="63500" marT="0" marB="0" anchor="b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Bathroom</a:t>
                      </a:r>
                    </a:p>
                  </a:txBody>
                  <a:tcPr marL="63500" marR="63500" marT="0" marB="0" anchor="b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ON</a:t>
                      </a:r>
                    </a:p>
                  </a:txBody>
                  <a:tcPr marL="63500" marR="63500" marT="0" marB="0" anchor="b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Personal_Hygiene</a:t>
                      </a:r>
                    </a:p>
                  </a:txBody>
                  <a:tcPr marL="63500" marR="63500" marT="0" marB="0" anchor="b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1280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2011-06-13</a:t>
                      </a:r>
                    </a:p>
                  </a:txBody>
                  <a:tcPr marL="63500" marR="63500" marT="0" marB="0" anchor="b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21:48:44</a:t>
                      </a:r>
                    </a:p>
                  </a:txBody>
                  <a:tcPr marL="63500" marR="63500" marT="0" marB="0" anchor="b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Bathroom</a:t>
                      </a:r>
                    </a:p>
                  </a:txBody>
                  <a:tcPr marL="63500" marR="63500" marT="0" marB="0" anchor="b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OFF</a:t>
                      </a:r>
                    </a:p>
                  </a:txBody>
                  <a:tcPr marL="63500" marR="63500" marT="0" marB="0" anchor="b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Personal_Hygiene</a:t>
                      </a:r>
                    </a:p>
                  </a:txBody>
                  <a:tcPr marL="63500" marR="63500" marT="0" marB="0" anchor="b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1280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2011-06-13</a:t>
                      </a:r>
                    </a:p>
                  </a:txBody>
                  <a:tcPr marL="63500" marR="63500" marT="0" marB="0" anchor="b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22:47:02</a:t>
                      </a:r>
                    </a:p>
                  </a:txBody>
                  <a:tcPr marL="63500" marR="63500" marT="0" marB="0" anchor="b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Bedroom</a:t>
                      </a:r>
                    </a:p>
                  </a:txBody>
                  <a:tcPr marL="63500" marR="63500" marT="0" marB="0" anchor="b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ON</a:t>
                      </a:r>
                    </a:p>
                  </a:txBody>
                  <a:tcPr marL="63500" marR="63500" marT="0" marB="0" anchor="b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Personal_Hygiene</a:t>
                      </a:r>
                    </a:p>
                  </a:txBody>
                  <a:tcPr marL="63500" marR="63500" marT="0" marB="0" anchor="b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1280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2011-06-13</a:t>
                      </a:r>
                    </a:p>
                  </a:txBody>
                  <a:tcPr marL="63500" marR="63500" marT="0" marB="0" anchor="b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22:47:04</a:t>
                      </a:r>
                    </a:p>
                  </a:txBody>
                  <a:tcPr marL="63500" marR="63500" marT="0" marB="0" anchor="b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Bedroom</a:t>
                      </a:r>
                    </a:p>
                  </a:txBody>
                  <a:tcPr marL="63500" marR="63500" marT="0" marB="0" anchor="b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OFF</a:t>
                      </a:r>
                    </a:p>
                  </a:txBody>
                  <a:tcPr marL="63500" marR="63500" marT="0" marB="0" anchor="b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Sleep</a:t>
                      </a:r>
                    </a:p>
                  </a:txBody>
                  <a:tcPr marL="63500" marR="63500" marT="0" marB="0" anchor="b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1280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2011-06-13</a:t>
                      </a:r>
                    </a:p>
                  </a:txBody>
                  <a:tcPr marL="63500" marR="63500" marT="0" marB="0" anchor="b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22:47:06</a:t>
                      </a:r>
                    </a:p>
                  </a:txBody>
                  <a:tcPr marL="63500" marR="63500" marT="0" marB="0" anchor="b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Bedroom</a:t>
                      </a:r>
                    </a:p>
                  </a:txBody>
                  <a:tcPr marL="63500" marR="63500" marT="0" marB="0" anchor="b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ON</a:t>
                      </a:r>
                    </a:p>
                  </a:txBody>
                  <a:tcPr marL="63500" marR="63500" marT="0" marB="0" anchor="b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Sleep</a:t>
                      </a:r>
                    </a:p>
                  </a:txBody>
                  <a:tcPr marL="63500" marR="63500" marT="0" marB="0" anchor="b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1280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………………</a:t>
                      </a:r>
                    </a:p>
                  </a:txBody>
                  <a:tcPr marL="63500" marR="63500" marT="0" marB="0" anchor="b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 dirty="0"/>
                    </a:p>
                  </a:txBody>
                  <a:tcPr marL="63500" marR="63500" marT="0" marB="0" anchor="b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 dirty="0"/>
                    </a:p>
                  </a:txBody>
                  <a:tcPr marL="63500" marR="63500" marT="0" marB="0" anchor="b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 dirty="0"/>
                    </a:p>
                  </a:txBody>
                  <a:tcPr marL="63500" marR="63500" marT="0" marB="0" anchor="b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 dirty="0"/>
                    </a:p>
                  </a:txBody>
                  <a:tcPr marL="63500" marR="63500" marT="0" marB="0" anchor="b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1280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2011-06-14</a:t>
                      </a:r>
                    </a:p>
                  </a:txBody>
                  <a:tcPr marL="63500" marR="63500" marT="0" marB="0" anchor="b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10:11:24</a:t>
                      </a:r>
                    </a:p>
                  </a:txBody>
                  <a:tcPr marL="63500" marR="63500" marT="0" marB="0" anchor="b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Kitchen</a:t>
                      </a:r>
                    </a:p>
                  </a:txBody>
                  <a:tcPr marL="63500" marR="63500" marT="0" marB="0" anchor="b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ON</a:t>
                      </a:r>
                    </a:p>
                  </a:txBody>
                  <a:tcPr marL="63500" marR="63500" marT="0" marB="0" anchor="b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Wash_Dishes</a:t>
                      </a:r>
                    </a:p>
                  </a:txBody>
                  <a:tcPr marL="63500" marR="63500" marT="0" marB="0" anchor="b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80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2011-06-14</a:t>
                      </a:r>
                    </a:p>
                  </a:txBody>
                  <a:tcPr marL="63500" marR="63500" marT="0" marB="0" anchor="b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10:11:25</a:t>
                      </a:r>
                    </a:p>
                  </a:txBody>
                  <a:tcPr marL="63500" marR="63500" marT="0" marB="0" anchor="b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Kitchen</a:t>
                      </a:r>
                    </a:p>
                  </a:txBody>
                  <a:tcPr marL="63500" marR="63500" marT="0" marB="0" anchor="b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OFF</a:t>
                      </a:r>
                    </a:p>
                  </a:txBody>
                  <a:tcPr marL="63500" marR="63500" marT="0" marB="0" anchor="b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Wash_Dishes</a:t>
                      </a:r>
                    </a:p>
                  </a:txBody>
                  <a:tcPr marL="63500" marR="63500" marT="0" marB="0" anchor="b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1280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2011-06-14</a:t>
                      </a:r>
                    </a:p>
                  </a:txBody>
                  <a:tcPr marL="63500" marR="63500" marT="0" marB="0" anchor="b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10:11:40</a:t>
                      </a:r>
                    </a:p>
                  </a:txBody>
                  <a:tcPr marL="63500" marR="63500" marT="0" marB="0" anchor="b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Kitchen</a:t>
                      </a:r>
                    </a:p>
                  </a:txBody>
                  <a:tcPr marL="63500" marR="63500" marT="0" marB="0" anchor="b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ON</a:t>
                      </a:r>
                    </a:p>
                  </a:txBody>
                  <a:tcPr marL="63500" marR="63500" marT="0" marB="0" anchor="b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Cook</a:t>
                      </a:r>
                    </a:p>
                  </a:txBody>
                  <a:tcPr marL="63500" marR="63500" marT="0" marB="0" anchor="b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01280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2011-06-14</a:t>
                      </a:r>
                    </a:p>
                  </a:txBody>
                  <a:tcPr marL="63500" marR="63500" marT="0" marB="0" anchor="b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10:11:41</a:t>
                      </a:r>
                    </a:p>
                  </a:txBody>
                  <a:tcPr marL="63500" marR="63500" marT="0" marB="0" anchor="b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Kitchen</a:t>
                      </a:r>
                    </a:p>
                  </a:txBody>
                  <a:tcPr marL="63500" marR="63500" marT="0" marB="0" anchor="b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OFF</a:t>
                      </a:r>
                    </a:p>
                  </a:txBody>
                  <a:tcPr marL="63500" marR="63500" marT="0" marB="0" anchor="b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Wash_Dishes</a:t>
                      </a:r>
                    </a:p>
                  </a:txBody>
                  <a:tcPr marL="63500" marR="63500" marT="0" marB="0" anchor="b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5" name="Sensor types:  infrared motion(narrow/wide-area), ambient light, magnetic, and temperature sensors.">
            <a:extLst>
              <a:ext uri="{FF2B5EF4-FFF2-40B4-BE49-F238E27FC236}">
                <a16:creationId xmlns:a16="http://schemas.microsoft.com/office/drawing/2014/main" id="{D3AC1A22-4DE4-4946-926F-CE7F2AAFE8C5}"/>
              </a:ext>
            </a:extLst>
          </p:cNvPr>
          <p:cNvSpPr txBox="1"/>
          <p:nvPr/>
        </p:nvSpPr>
        <p:spPr>
          <a:xfrm>
            <a:off x="581192" y="1855064"/>
            <a:ext cx="11579964" cy="410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/>
          </a:lstStyle>
          <a:p>
            <a:r>
              <a:rPr sz="2000" b="0" dirty="0"/>
              <a:t>Sensor types:  infrared motion(narrow/wide-area), ambient light, magnetic, and temperature sensors.</a:t>
            </a:r>
          </a:p>
        </p:txBody>
      </p:sp>
      <p:grpSp>
        <p:nvGrpSpPr>
          <p:cNvPr id="6" name="Group">
            <a:extLst>
              <a:ext uri="{FF2B5EF4-FFF2-40B4-BE49-F238E27FC236}">
                <a16:creationId xmlns:a16="http://schemas.microsoft.com/office/drawing/2014/main" id="{6DCBA47E-8DD3-5149-830F-869C27080FC3}"/>
              </a:ext>
            </a:extLst>
          </p:cNvPr>
          <p:cNvGrpSpPr/>
          <p:nvPr/>
        </p:nvGrpSpPr>
        <p:grpSpPr>
          <a:xfrm>
            <a:off x="262542" y="2571534"/>
            <a:ext cx="4614258" cy="4286466"/>
            <a:chOff x="0" y="0"/>
            <a:chExt cx="5944892" cy="6293078"/>
          </a:xfrm>
        </p:grpSpPr>
        <p:pic>
          <p:nvPicPr>
            <p:cNvPr id="7" name="Group" descr="Group">
              <a:extLst>
                <a:ext uri="{FF2B5EF4-FFF2-40B4-BE49-F238E27FC236}">
                  <a16:creationId xmlns:a16="http://schemas.microsoft.com/office/drawing/2014/main" id="{055D97AC-786E-B64D-A3B0-5C0E143EEFA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20059"/>
            <a:stretch>
              <a:fillRect/>
            </a:stretch>
          </p:blipFill>
          <p:spPr>
            <a:xfrm>
              <a:off x="-1" y="-1"/>
              <a:ext cx="5944894" cy="580964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8" name="imgbin.com">
              <a:extLst>
                <a:ext uri="{FF2B5EF4-FFF2-40B4-BE49-F238E27FC236}">
                  <a16:creationId xmlns:a16="http://schemas.microsoft.com/office/drawing/2014/main" id="{0B08D6AC-E996-AE4A-983F-7579F73A6CA8}"/>
                </a:ext>
              </a:extLst>
            </p:cNvPr>
            <p:cNvSpPr txBox="1"/>
            <p:nvPr/>
          </p:nvSpPr>
          <p:spPr>
            <a:xfrm>
              <a:off x="2414091" y="5980912"/>
              <a:ext cx="1116712" cy="3121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1500" b="0"/>
              </a:lvl1pPr>
            </a:lstStyle>
            <a:p>
              <a:r>
                <a:rPr dirty="0"/>
                <a:t>imgbin.com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507378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BFFE90-2403-C34E-9F28-08D777E9E0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0D9000-D5B8-B94E-88CD-FD837308D5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7"/>
            <a:ext cx="11280608" cy="3661504"/>
          </a:xfrm>
        </p:spPr>
        <p:txBody>
          <a:bodyPr>
            <a:normAutofit/>
          </a:bodyPr>
          <a:lstStyle/>
          <a:p>
            <a:r>
              <a:rPr lang="en-US" sz="2500" b="1" dirty="0"/>
              <a:t>What is Data Mining? </a:t>
            </a:r>
          </a:p>
          <a:p>
            <a:r>
              <a:rPr lang="en-US" sz="2500" b="1" dirty="0"/>
              <a:t>Why Data Mining is important?  </a:t>
            </a:r>
          </a:p>
          <a:p>
            <a:r>
              <a:rPr lang="en-US" sz="2500" b="1" dirty="0"/>
              <a:t>Data Mining and its Applications</a:t>
            </a:r>
          </a:p>
          <a:p>
            <a:r>
              <a:rPr lang="en-US" sz="2500" b="1" dirty="0"/>
              <a:t>Real Life Examples</a:t>
            </a:r>
          </a:p>
        </p:txBody>
      </p:sp>
    </p:spTree>
    <p:extLst>
      <p:ext uri="{BB962C8B-B14F-4D97-AF65-F5344CB8AC3E}">
        <p14:creationId xmlns:p14="http://schemas.microsoft.com/office/powerpoint/2010/main" val="15140615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0E3D50-F803-8342-9401-13C416587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E319A8-B22C-1A4C-B1F4-43EAEEA1EB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6698839" cy="5744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A collection of </a:t>
            </a:r>
            <a:r>
              <a:rPr lang="en-US" sz="2400" dirty="0">
                <a:solidFill>
                  <a:srgbClr val="00B0F0"/>
                </a:solidFill>
              </a:rPr>
              <a:t>data objects</a:t>
            </a:r>
            <a:r>
              <a:rPr lang="en-US" sz="2400" dirty="0"/>
              <a:t> and their </a:t>
            </a:r>
            <a:r>
              <a:rPr lang="en-US" sz="2400" dirty="0">
                <a:solidFill>
                  <a:srgbClr val="00B0F0"/>
                </a:solidFill>
              </a:rPr>
              <a:t>attributes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3F791DC-9677-AA4E-9862-D4C18430D330}"/>
              </a:ext>
            </a:extLst>
          </p:cNvPr>
          <p:cNvGrpSpPr/>
          <p:nvPr/>
        </p:nvGrpSpPr>
        <p:grpSpPr>
          <a:xfrm>
            <a:off x="9157265" y="2180496"/>
            <a:ext cx="2453543" cy="4457700"/>
            <a:chOff x="8464061" y="2180496"/>
            <a:chExt cx="2453543" cy="4457700"/>
          </a:xfrm>
        </p:grpSpPr>
        <p:pic>
          <p:nvPicPr>
            <p:cNvPr id="5" name="Picture 4" descr="A picture containing chart&#10;&#10;Description automatically generated">
              <a:extLst>
                <a:ext uri="{FF2B5EF4-FFF2-40B4-BE49-F238E27FC236}">
                  <a16:creationId xmlns:a16="http://schemas.microsoft.com/office/drawing/2014/main" id="{B46CC49A-4750-5B4E-8A4F-D2B6313B35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6772"/>
            <a:stretch/>
          </p:blipFill>
          <p:spPr>
            <a:xfrm>
              <a:off x="9495692" y="2180496"/>
              <a:ext cx="1421912" cy="4457700"/>
            </a:xfrm>
            <a:prstGeom prst="rect">
              <a:avLst/>
            </a:prstGeom>
          </p:spPr>
        </p:pic>
        <p:pic>
          <p:nvPicPr>
            <p:cNvPr id="6" name="Picture 5" descr="A picture containing chart&#10;&#10;Description automatically generated">
              <a:extLst>
                <a:ext uri="{FF2B5EF4-FFF2-40B4-BE49-F238E27FC236}">
                  <a16:creationId xmlns:a16="http://schemas.microsoft.com/office/drawing/2014/main" id="{1590F195-19E9-A84D-ACFE-4E46CE3423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66142"/>
            <a:stretch/>
          </p:blipFill>
          <p:spPr>
            <a:xfrm>
              <a:off x="8464061" y="2180496"/>
              <a:ext cx="1113693" cy="4457700"/>
            </a:xfrm>
            <a:prstGeom prst="rect">
              <a:avLst/>
            </a:prstGeom>
          </p:spPr>
        </p:pic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8CD6F55A-368A-5943-8579-6BCC0DBFE387}"/>
              </a:ext>
            </a:extLst>
          </p:cNvPr>
          <p:cNvSpPr/>
          <p:nvPr/>
        </p:nvSpPr>
        <p:spPr>
          <a:xfrm>
            <a:off x="581191" y="3043616"/>
            <a:ext cx="769530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§"/>
            </a:pPr>
            <a:r>
              <a:rPr lang="en-US" sz="2400" dirty="0"/>
              <a:t>An </a:t>
            </a:r>
            <a:r>
              <a:rPr lang="en-US" sz="2400" dirty="0">
                <a:solidFill>
                  <a:srgbClr val="00B0F0"/>
                </a:solidFill>
              </a:rPr>
              <a:t>attribute</a:t>
            </a:r>
            <a:r>
              <a:rPr lang="en-US" sz="2400" dirty="0"/>
              <a:t> is a property or characteristic of an object</a:t>
            </a:r>
          </a:p>
          <a:p>
            <a:pPr lvl="1"/>
            <a:r>
              <a:rPr lang="en-US" sz="2000" dirty="0"/>
              <a:t>– Examples: age, gender, income of a person</a:t>
            </a:r>
          </a:p>
          <a:p>
            <a:pPr lvl="1"/>
            <a:r>
              <a:rPr lang="en-US" sz="2000" dirty="0"/>
              <a:t>– also known as variable, field, characteristic, dimension, or feature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999FF2D-3C34-0142-93AD-12545C1E6DD8}"/>
              </a:ext>
            </a:extLst>
          </p:cNvPr>
          <p:cNvSpPr/>
          <p:nvPr/>
        </p:nvSpPr>
        <p:spPr>
          <a:xfrm>
            <a:off x="581191" y="4451211"/>
            <a:ext cx="809175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§"/>
            </a:pPr>
            <a:r>
              <a:rPr lang="en-US" sz="2400" dirty="0"/>
              <a:t>An object is described by a </a:t>
            </a:r>
            <a:r>
              <a:rPr lang="en-US" sz="2400" dirty="0">
                <a:solidFill>
                  <a:srgbClr val="00B0F0"/>
                </a:solidFill>
              </a:rPr>
              <a:t>collection of attributes</a:t>
            </a:r>
            <a:endParaRPr lang="en-US" sz="2400" dirty="0"/>
          </a:p>
          <a:p>
            <a:pPr lvl="1"/>
            <a:r>
              <a:rPr lang="en-US" sz="2000" dirty="0"/>
              <a:t>– also known as record, point, case, sample, entity, or instance</a:t>
            </a:r>
          </a:p>
        </p:txBody>
      </p:sp>
    </p:spTree>
    <p:extLst>
      <p:ext uri="{BB962C8B-B14F-4D97-AF65-F5344CB8AC3E}">
        <p14:creationId xmlns:p14="http://schemas.microsoft.com/office/powerpoint/2010/main" val="9757656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0E3D50-F803-8342-9401-13C416587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Attribute Values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E319A8-B22C-1A4C-B1F4-43EAEEA1EB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346" y="2032214"/>
            <a:ext cx="7898963" cy="4380942"/>
          </a:xfrm>
        </p:spPr>
        <p:txBody>
          <a:bodyPr>
            <a:noAutofit/>
          </a:bodyPr>
          <a:lstStyle/>
          <a:p>
            <a:r>
              <a:rPr lang="en-US" sz="2400" dirty="0">
                <a:solidFill>
                  <a:srgbClr val="00B0F0"/>
                </a:solidFill>
              </a:rPr>
              <a:t>Attribute values</a:t>
            </a:r>
          </a:p>
          <a:p>
            <a:pPr lvl="1"/>
            <a:r>
              <a:rPr lang="en-US" sz="2000" dirty="0"/>
              <a:t>numbers or symbols assigned to an attribute for a particular object</a:t>
            </a:r>
            <a:endParaRPr lang="en-US" sz="2200" dirty="0"/>
          </a:p>
          <a:p>
            <a:r>
              <a:rPr lang="en-US" sz="2400" dirty="0">
                <a:solidFill>
                  <a:srgbClr val="00B0F0"/>
                </a:solidFill>
              </a:rPr>
              <a:t>Attributes and attribute values </a:t>
            </a:r>
          </a:p>
          <a:p>
            <a:pPr lvl="1"/>
            <a:r>
              <a:rPr lang="en-US" sz="2000" dirty="0"/>
              <a:t>– Same attribute can be mapped to different attribute values </a:t>
            </a:r>
          </a:p>
          <a:p>
            <a:pPr lvl="2"/>
            <a:r>
              <a:rPr lang="en-US" sz="1800" dirty="0"/>
              <a:t>Example: </a:t>
            </a:r>
            <a:r>
              <a:rPr lang="en-US" sz="1800" dirty="0">
                <a:solidFill>
                  <a:srgbClr val="FF0000"/>
                </a:solidFill>
              </a:rPr>
              <a:t>occupational group</a:t>
            </a:r>
            <a:r>
              <a:rPr lang="en-US" sz="1800" dirty="0"/>
              <a:t> can be measured in </a:t>
            </a:r>
            <a:r>
              <a:rPr lang="en-US" sz="1800" dirty="0">
                <a:solidFill>
                  <a:srgbClr val="FF0000"/>
                </a:solidFill>
              </a:rPr>
              <a:t>sales or technicians</a:t>
            </a:r>
          </a:p>
          <a:p>
            <a:pPr lvl="1"/>
            <a:r>
              <a:rPr lang="en-US" sz="2000" dirty="0"/>
              <a:t>– Different attributes can be mapped to the same set of values </a:t>
            </a:r>
          </a:p>
        </p:txBody>
      </p:sp>
      <p:pic>
        <p:nvPicPr>
          <p:cNvPr id="1026" name="Picture 2" descr="Biographical and demographic data of respondents. | Download Table">
            <a:extLst>
              <a:ext uri="{FF2B5EF4-FFF2-40B4-BE49-F238E27FC236}">
                <a16:creationId xmlns:a16="http://schemas.microsoft.com/office/drawing/2014/main" id="{8C2EFA1B-1518-BE4E-A812-05A91570F3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053" b="5561"/>
          <a:stretch/>
        </p:blipFill>
        <p:spPr bwMode="auto">
          <a:xfrm>
            <a:off x="8501447" y="1929468"/>
            <a:ext cx="3109361" cy="4931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7060550-37DF-1A46-B966-CCA3CB74CAE0}"/>
              </a:ext>
            </a:extLst>
          </p:cNvPr>
          <p:cNvSpPr/>
          <p:nvPr/>
        </p:nvSpPr>
        <p:spPr>
          <a:xfrm>
            <a:off x="8501447" y="1929468"/>
            <a:ext cx="684117" cy="2041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D4407A-57C8-4E44-9E03-F586F2985038}"/>
              </a:ext>
            </a:extLst>
          </p:cNvPr>
          <p:cNvSpPr txBox="1"/>
          <p:nvPr/>
        </p:nvSpPr>
        <p:spPr>
          <a:xfrm>
            <a:off x="8427703" y="1885340"/>
            <a:ext cx="94735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b="1" dirty="0"/>
              <a:t>Attribute</a:t>
            </a:r>
          </a:p>
        </p:txBody>
      </p:sp>
    </p:spTree>
    <p:extLst>
      <p:ext uri="{BB962C8B-B14F-4D97-AF65-F5344CB8AC3E}">
        <p14:creationId xmlns:p14="http://schemas.microsoft.com/office/powerpoint/2010/main" val="14104646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0E3D50-F803-8342-9401-13C416587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Attributes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E319A8-B22C-1A4C-B1F4-43EAEEA1EB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975348"/>
          </a:xfrm>
        </p:spPr>
        <p:txBody>
          <a:bodyPr>
            <a:noAutofit/>
          </a:bodyPr>
          <a:lstStyle/>
          <a:p>
            <a:pPr lvl="1"/>
            <a:r>
              <a:rPr lang="en-US" sz="2200" dirty="0"/>
              <a:t>– </a:t>
            </a:r>
            <a:r>
              <a:rPr lang="en-US" sz="2200" dirty="0">
                <a:solidFill>
                  <a:srgbClr val="00B0F0"/>
                </a:solidFill>
              </a:rPr>
              <a:t>Nominal</a:t>
            </a:r>
            <a:r>
              <a:rPr lang="en-US" sz="2200" dirty="0"/>
              <a:t> </a:t>
            </a:r>
          </a:p>
          <a:p>
            <a:pPr lvl="2"/>
            <a:r>
              <a:rPr lang="en-US" sz="2000" dirty="0"/>
              <a:t>Examples: ID numbers, zip codes </a:t>
            </a:r>
          </a:p>
          <a:p>
            <a:pPr lvl="1"/>
            <a:r>
              <a:rPr lang="en-US" sz="2200" dirty="0"/>
              <a:t>– </a:t>
            </a:r>
            <a:r>
              <a:rPr lang="en-US" sz="2200" dirty="0">
                <a:solidFill>
                  <a:srgbClr val="00B0F0"/>
                </a:solidFill>
              </a:rPr>
              <a:t>Ordinal </a:t>
            </a:r>
          </a:p>
          <a:p>
            <a:pPr lvl="2"/>
            <a:r>
              <a:rPr lang="en-US" sz="2000" dirty="0"/>
              <a:t>Examples: rankings</a:t>
            </a:r>
          </a:p>
          <a:p>
            <a:pPr lvl="3"/>
            <a:r>
              <a:rPr lang="en-US" sz="1800" dirty="0"/>
              <a:t>taste of red wine on a scale from 1-10; grades (A, A-, B+, B, B-, …);</a:t>
            </a:r>
          </a:p>
          <a:p>
            <a:pPr lvl="1"/>
            <a:r>
              <a:rPr lang="en-US" sz="2600" dirty="0"/>
              <a:t>– </a:t>
            </a:r>
            <a:r>
              <a:rPr lang="en-US" sz="2600" dirty="0">
                <a:solidFill>
                  <a:srgbClr val="00B0F0"/>
                </a:solidFill>
              </a:rPr>
              <a:t>Interval</a:t>
            </a:r>
            <a:r>
              <a:rPr lang="en-US" sz="2600" dirty="0"/>
              <a:t> </a:t>
            </a:r>
          </a:p>
          <a:p>
            <a:pPr lvl="2"/>
            <a:r>
              <a:rPr lang="en-US" sz="2000" dirty="0"/>
              <a:t> Examples: calendar dates. </a:t>
            </a:r>
          </a:p>
          <a:p>
            <a:pPr lvl="1"/>
            <a:r>
              <a:rPr lang="en-US" sz="2200" dirty="0"/>
              <a:t>– </a:t>
            </a:r>
            <a:r>
              <a:rPr lang="en-US" sz="2200" dirty="0">
                <a:solidFill>
                  <a:srgbClr val="00B0F0"/>
                </a:solidFill>
              </a:rPr>
              <a:t>Ratio</a:t>
            </a:r>
            <a:r>
              <a:rPr lang="en-US" sz="2200" dirty="0"/>
              <a:t> </a:t>
            </a:r>
          </a:p>
          <a:p>
            <a:pPr lvl="2"/>
            <a:r>
              <a:rPr lang="en-US" sz="2000" dirty="0"/>
              <a:t> Examples: elapsed time (e.g., time to go to school)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9001876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0E3D50-F803-8342-9401-13C416587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Properties of Attribute Values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9E319A8-B22C-1A4C-B1F4-43EAEEA1EB6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87228" y="2138933"/>
                <a:ext cx="11029615" cy="4358849"/>
              </a:xfrm>
            </p:spPr>
            <p:txBody>
              <a:bodyPr>
                <a:noAutofit/>
              </a:bodyPr>
              <a:lstStyle/>
              <a:p>
                <a:r>
                  <a:rPr lang="en-US" sz="2400" dirty="0"/>
                  <a:t>The type of an attribute depends on the properties/operations it possesses: </a:t>
                </a:r>
              </a:p>
              <a:p>
                <a:pPr marL="324000" lvl="1" indent="0">
                  <a:buNone/>
                </a:pPr>
                <a:r>
                  <a:rPr lang="en-US" sz="2000" dirty="0"/>
                  <a:t>– Distinctness:  =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endParaRPr lang="en-US" sz="2000" dirty="0"/>
              </a:p>
              <a:p>
                <a:pPr marL="324000" lvl="1" indent="0">
                  <a:buNone/>
                </a:pPr>
                <a:r>
                  <a:rPr lang="en-US" sz="2000" dirty="0"/>
                  <a:t>– Order:  &lt; &gt; </a:t>
                </a:r>
              </a:p>
              <a:p>
                <a:pPr marL="324000" lvl="1" indent="0">
                  <a:buNone/>
                </a:pPr>
                <a:r>
                  <a:rPr lang="en-US" sz="2000" dirty="0"/>
                  <a:t>– Differences:  + -</a:t>
                </a:r>
              </a:p>
              <a:p>
                <a:pPr marL="324000" lvl="1" indent="0">
                  <a:buNone/>
                </a:pPr>
                <a:r>
                  <a:rPr lang="en-US" sz="2000" dirty="0"/>
                  <a:t>– Ratios:  * / </a:t>
                </a:r>
              </a:p>
              <a:p>
                <a:pPr lvl="1"/>
                <a:endParaRPr lang="en-US" sz="1000" dirty="0"/>
              </a:p>
              <a:p>
                <a:r>
                  <a:rPr lang="en-US" sz="2200" dirty="0">
                    <a:solidFill>
                      <a:srgbClr val="00B0F0"/>
                    </a:solidFill>
                  </a:rPr>
                  <a:t>Nominal</a:t>
                </a:r>
                <a:r>
                  <a:rPr lang="en-US" sz="2200" dirty="0"/>
                  <a:t> attribute: distinctness (e.g., ID number)</a:t>
                </a:r>
              </a:p>
              <a:p>
                <a:r>
                  <a:rPr lang="en-US" sz="2200" dirty="0">
                    <a:solidFill>
                      <a:srgbClr val="00B0F0"/>
                    </a:solidFill>
                  </a:rPr>
                  <a:t>Ordinal</a:t>
                </a:r>
                <a:r>
                  <a:rPr lang="en-US" sz="2200" dirty="0"/>
                  <a:t> attribute: distinctness &amp; order (e.g. ranking)</a:t>
                </a:r>
              </a:p>
              <a:p>
                <a:r>
                  <a:rPr lang="en-US" sz="2200" dirty="0">
                    <a:solidFill>
                      <a:srgbClr val="00B0F0"/>
                    </a:solidFill>
                  </a:rPr>
                  <a:t>Interval</a:t>
                </a:r>
                <a:r>
                  <a:rPr lang="en-US" sz="2200" dirty="0"/>
                  <a:t> attribute: distinctness, order &amp; meaningful differences (e.g., calendar dates)</a:t>
                </a:r>
              </a:p>
              <a:p>
                <a:r>
                  <a:rPr lang="en-US" sz="2200" dirty="0">
                    <a:solidFill>
                      <a:srgbClr val="00B0F0"/>
                    </a:solidFill>
                  </a:rPr>
                  <a:t>Ratio</a:t>
                </a:r>
                <a:r>
                  <a:rPr lang="en-US" sz="2200" dirty="0"/>
                  <a:t> attribute: all 4 properties/operations 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9E319A8-B22C-1A4C-B1F4-43EAEEA1EB6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7228" y="2138933"/>
                <a:ext cx="11029615" cy="4358849"/>
              </a:xfrm>
              <a:blipFill>
                <a:blip r:embed="rId3"/>
                <a:stretch>
                  <a:fillRect l="-575" t="-1453" b="-3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228405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0E3D50-F803-8342-9401-13C416587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Attribute</a:t>
            </a:r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CA12D753-15E5-2D44-9AF2-018F2422F4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779"/>
          <a:stretch/>
        </p:blipFill>
        <p:spPr>
          <a:xfrm>
            <a:off x="2349832" y="2016368"/>
            <a:ext cx="6938154" cy="4841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8817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0E3D50-F803-8342-9401-13C416587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Attribute</a:t>
            </a:r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733BDF95-9986-AD4C-AD5D-FE362B53DA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304" b="17491"/>
          <a:stretch/>
        </p:blipFill>
        <p:spPr>
          <a:xfrm>
            <a:off x="2327563" y="1911927"/>
            <a:ext cx="7077801" cy="4243917"/>
          </a:xfrm>
          <a:prstGeom prst="rect">
            <a:avLst/>
          </a:prstGeom>
        </p:spPr>
      </p:pic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189BF9FB-09F0-A44D-A312-B19AB091D6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4170"/>
          <a:stretch/>
        </p:blipFill>
        <p:spPr>
          <a:xfrm>
            <a:off x="3126886" y="6219091"/>
            <a:ext cx="5938227" cy="265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1755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7C348-E924-0A4B-B167-F6C6357F6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Discrete and Continuous Attributes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AABDD9-F786-664E-AB79-DAEEC9BF59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953492"/>
            <a:ext cx="11029615" cy="3905308"/>
          </a:xfrm>
        </p:spPr>
        <p:txBody>
          <a:bodyPr>
            <a:normAutofit/>
          </a:bodyPr>
          <a:lstStyle/>
          <a:p>
            <a:r>
              <a:rPr lang="en-US" sz="2200" dirty="0">
                <a:solidFill>
                  <a:srgbClr val="00B0F0"/>
                </a:solidFill>
              </a:rPr>
              <a:t>Discrete Attribute </a:t>
            </a:r>
          </a:p>
          <a:p>
            <a:pPr marL="324000" lvl="1" indent="0">
              <a:buNone/>
            </a:pPr>
            <a:r>
              <a:rPr lang="en-US" sz="1800" dirty="0"/>
              <a:t>– a finite or countably infinite set of values </a:t>
            </a:r>
          </a:p>
          <a:p>
            <a:pPr marL="324000" lvl="1" indent="0">
              <a:buNone/>
            </a:pPr>
            <a:r>
              <a:rPr lang="en-US" sz="1800" dirty="0"/>
              <a:t>– Examples: a set of eye colors (blue, green, black, brown…)</a:t>
            </a:r>
          </a:p>
          <a:p>
            <a:pPr marL="324000" lvl="1" indent="0">
              <a:buNone/>
            </a:pPr>
            <a:r>
              <a:rPr lang="en-US" sz="1800" dirty="0"/>
              <a:t>– Often represented as integer variables (e.g., 0, 1, 2, ..). </a:t>
            </a:r>
          </a:p>
          <a:p>
            <a:pPr marL="324000" lvl="1" indent="0">
              <a:buNone/>
            </a:pPr>
            <a:r>
              <a:rPr lang="en-US" sz="1800" dirty="0"/>
              <a:t>– Note: binary attributes are a special case of discrete attributes (e.g., 1 or 0)</a:t>
            </a:r>
          </a:p>
          <a:p>
            <a:r>
              <a:rPr lang="en-US" sz="2200" dirty="0">
                <a:solidFill>
                  <a:srgbClr val="00B0F0"/>
                </a:solidFill>
              </a:rPr>
              <a:t>Continuous Attribute </a:t>
            </a:r>
          </a:p>
          <a:p>
            <a:pPr marL="324000" lvl="1" indent="0">
              <a:buNone/>
            </a:pPr>
            <a:r>
              <a:rPr lang="en-US" sz="1800" dirty="0"/>
              <a:t>– Has real numbers as attribute values (e.g., heights: 5.4, 6.3, </a:t>
            </a:r>
            <a:r>
              <a:rPr lang="en-US" sz="1800" dirty="0" err="1"/>
              <a:t>etc</a:t>
            </a:r>
            <a:r>
              <a:rPr lang="en-US" sz="1800" dirty="0"/>
              <a:t>) </a:t>
            </a:r>
          </a:p>
          <a:p>
            <a:pPr marL="324000" lvl="1" indent="0">
              <a:buNone/>
            </a:pPr>
            <a:r>
              <a:rPr lang="en-US" sz="1800" dirty="0"/>
              <a:t>– Examples: temperature, height, or weight. </a:t>
            </a:r>
          </a:p>
          <a:p>
            <a:pPr marL="324000" lvl="1" indent="0">
              <a:buNone/>
            </a:pPr>
            <a:r>
              <a:rPr lang="en-US" sz="1800" dirty="0"/>
              <a:t>– Continuous attributes are typically represented as floating point variables ( weight: 111.5 pounds)</a:t>
            </a:r>
          </a:p>
        </p:txBody>
      </p:sp>
    </p:spTree>
    <p:extLst>
      <p:ext uri="{BB962C8B-B14F-4D97-AF65-F5344CB8AC3E}">
        <p14:creationId xmlns:p14="http://schemas.microsoft.com/office/powerpoint/2010/main" val="854893275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4D1434"/>
      </a:accent1>
      <a:accent2>
        <a:srgbClr val="903163"/>
      </a:accent2>
      <a:accent3>
        <a:srgbClr val="B2324B"/>
      </a:accent3>
      <a:accent4>
        <a:srgbClr val="969FA7"/>
      </a:accent4>
      <a:accent5>
        <a:srgbClr val="66B1CE"/>
      </a:accent5>
      <a:accent6>
        <a:srgbClr val="40619D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C21699FF-00E4-43C8-BBCC-D7E5536C371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Dividend</Template>
  <TotalTime>4665</TotalTime>
  <Words>981</Words>
  <Application>Microsoft Macintosh PowerPoint</Application>
  <PresentationFormat>Widescreen</PresentationFormat>
  <Paragraphs>174</Paragraphs>
  <Slides>19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7" baseType="lpstr">
      <vt:lpstr>Arial</vt:lpstr>
      <vt:lpstr>Calibri</vt:lpstr>
      <vt:lpstr>Cambria Math</vt:lpstr>
      <vt:lpstr>Gill Sans MT</vt:lpstr>
      <vt:lpstr>Helvetica</vt:lpstr>
      <vt:lpstr>Wingdings</vt:lpstr>
      <vt:lpstr>Wingdings 2</vt:lpstr>
      <vt:lpstr>Dividend</vt:lpstr>
      <vt:lpstr>Data and attribute</vt:lpstr>
      <vt:lpstr>Review</vt:lpstr>
      <vt:lpstr>What is DATA</vt:lpstr>
      <vt:lpstr>Attribute Values</vt:lpstr>
      <vt:lpstr>Types of Attributes</vt:lpstr>
      <vt:lpstr>Properties of Attribute Values</vt:lpstr>
      <vt:lpstr>Attribute</vt:lpstr>
      <vt:lpstr>Attribute</vt:lpstr>
      <vt:lpstr>Discrete and Continuous Attributes</vt:lpstr>
      <vt:lpstr>Critiques of the attribute categorization</vt:lpstr>
      <vt:lpstr>Key Messages for Attribute Types</vt:lpstr>
      <vt:lpstr>Important Characteristics of Data</vt:lpstr>
      <vt:lpstr>Types of data sets </vt:lpstr>
      <vt:lpstr>Record Data</vt:lpstr>
      <vt:lpstr>Data Matrix </vt:lpstr>
      <vt:lpstr>Document Data</vt:lpstr>
      <vt:lpstr>Transaction Data</vt:lpstr>
      <vt:lpstr>Graph Data </vt:lpstr>
      <vt:lpstr>IOT DATA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Computational Behavior Modeling </dc:title>
  <dc:creator>Lin, Beiyu</dc:creator>
  <cp:lastModifiedBy>Beiyu Lin</cp:lastModifiedBy>
  <cp:revision>223</cp:revision>
  <dcterms:created xsi:type="dcterms:W3CDTF">2021-01-19T23:36:07Z</dcterms:created>
  <dcterms:modified xsi:type="dcterms:W3CDTF">2021-08-30T00:07:57Z</dcterms:modified>
</cp:coreProperties>
</file>